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9" r:id="rId3"/>
    <p:sldId id="261" r:id="rId4"/>
    <p:sldId id="264" r:id="rId5"/>
    <p:sldId id="262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49E38-FE0D-43C0-95B1-4A8996CC45A7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AD9AB-778E-4EDC-AE02-34F31C0FF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79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45E28A-5D42-4056-961D-CB6F41D46E03}" type="slidenum">
              <a:rPr lang="ru-RU"/>
              <a:pPr/>
              <a:t>9</a:t>
            </a:fld>
            <a:endParaRPr lang="ru-RU"/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2C513DA-F552-4607-ABA3-905C805C98FD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6C01EE3A-59C5-47BF-90F8-F74B5282B6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Составила: Щетинина Г.П.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Строение клетки.</a:t>
            </a:r>
            <a:br>
              <a:rPr lang="ru-RU" b="1" dirty="0" smtClean="0"/>
            </a:br>
            <a:r>
              <a:rPr lang="ru-RU" b="1" dirty="0" smtClean="0"/>
              <a:t> Цитоплазма и её органоиды.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27022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371600" y="0"/>
            <a:ext cx="6370638" cy="736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Candara" pitchFamily="34" charset="0"/>
              </a:rPr>
              <a:t>Общее строение клетки</a:t>
            </a: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042988" y="4365625"/>
            <a:ext cx="7391400" cy="2089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spcBef>
                <a:spcPts val="600"/>
              </a:spcBef>
              <a:buClr>
                <a:srgbClr val="0000CC"/>
              </a:buCl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ru-RU" sz="2800" u="sng" dirty="0">
                <a:solidFill>
                  <a:schemeClr val="accent2">
                    <a:lumMod val="75000"/>
                  </a:schemeClr>
                </a:solidFill>
                <a:latin typeface="Comic Sans MS" pitchFamily="64" charset="0"/>
              </a:rPr>
              <a:t>Форма клетки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Comic Sans MS" pitchFamily="64" charset="0"/>
              </a:rPr>
              <a:t>.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Comic Sans MS" pitchFamily="64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Comic Sans MS" pitchFamily="64" charset="0"/>
              </a:rPr>
              <a:t>Различают клетки с изменчивой формой и постоянной. </a:t>
            </a:r>
          </a:p>
          <a:p>
            <a:pPr>
              <a:spcBef>
                <a:spcPts val="600"/>
              </a:spcBef>
              <a:buClr>
                <a:srgbClr val="0000CC"/>
              </a:buCl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ru-RU" sz="2800" u="sng" dirty="0">
                <a:solidFill>
                  <a:schemeClr val="accent2">
                    <a:lumMod val="75000"/>
                  </a:schemeClr>
                </a:solidFill>
                <a:latin typeface="Comic Sans MS" pitchFamily="64" charset="0"/>
              </a:rPr>
              <a:t>Размер клеток.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Comic Sans MS" pitchFamily="64" charset="0"/>
              </a:rPr>
              <a:t>  </a:t>
            </a:r>
            <a:r>
              <a:rPr lang="ru-RU" sz="2400" dirty="0">
                <a:solidFill>
                  <a:srgbClr val="000000"/>
                </a:solidFill>
                <a:latin typeface="Comic Sans MS" pitchFamily="64" charset="0"/>
              </a:rPr>
              <a:t>Колеблется в широких пределах: 0,5мкм-150см.  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2420938"/>
            <a:ext cx="1203325" cy="1897062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2781300"/>
            <a:ext cx="1524000" cy="1308100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538" y="2781300"/>
            <a:ext cx="1752600" cy="1312863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775" y="2565400"/>
            <a:ext cx="1138238" cy="1676400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981075"/>
            <a:ext cx="8763000" cy="149233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lvl="1" indent="0" algn="ctr">
              <a:spcBef>
                <a:spcPts val="500"/>
              </a:spcBef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</a:rPr>
              <a:t>Клетка </a:t>
            </a:r>
            <a:r>
              <a:rPr lang="ru-RU" sz="2000" b="1" i="1" dirty="0">
                <a:solidFill>
                  <a:srgbClr val="000000"/>
                </a:solidFill>
              </a:rPr>
              <a:t>– элементарная живая система, основная структурная и функциональная единица растительного и животного организмов, способная к самообновлению, </a:t>
            </a:r>
            <a:r>
              <a:rPr lang="ru-RU" sz="2000" b="1" i="1" dirty="0" err="1">
                <a:solidFill>
                  <a:srgbClr val="000000"/>
                </a:solidFill>
              </a:rPr>
              <a:t>саморегуляции</a:t>
            </a:r>
            <a:r>
              <a:rPr lang="ru-RU" sz="2000" b="1" i="1" dirty="0">
                <a:solidFill>
                  <a:srgbClr val="000000"/>
                </a:solidFill>
              </a:rPr>
              <a:t>, самовоспроизведению. </a:t>
            </a:r>
          </a:p>
          <a:p>
            <a:pPr>
              <a:spcBef>
                <a:spcPts val="1250"/>
              </a:spcBef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endParaRPr lang="ru-RU" sz="20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269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765175"/>
            <a:ext cx="4033837" cy="5472113"/>
          </a:xfrm>
          <a:prstGeom prst="rect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765175"/>
            <a:ext cx="4175125" cy="5472113"/>
          </a:xfrm>
          <a:prstGeom prst="rect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7885113" y="6021388"/>
            <a:ext cx="914400" cy="431800"/>
          </a:xfrm>
          <a:prstGeom prst="wedgeRoundRectCallout">
            <a:avLst>
              <a:gd name="adj1" fmla="val -69792"/>
              <a:gd name="adj2" fmla="val -601472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CCCCFF"/>
                </a:solidFill>
                <a:latin typeface="Times New Roman" pitchFamily="16" charset="0"/>
                <a:hlinkClick r:id=""/>
              </a:rPr>
              <a:t>ЭПС 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179387" y="2924175"/>
            <a:ext cx="1209675" cy="609600"/>
          </a:xfrm>
          <a:prstGeom prst="wedgeRoundRectCallout">
            <a:avLst>
              <a:gd name="adj1" fmla="val 92014"/>
              <a:gd name="adj2" fmla="val 80731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smtClean="0">
                <a:solidFill>
                  <a:srgbClr val="CCCCFF"/>
                </a:solidFill>
                <a:latin typeface="Times New Roman" pitchFamily="16" charset="0"/>
                <a:hlinkClick r:id=""/>
              </a:rPr>
              <a:t>Аппарат </a:t>
            </a:r>
            <a:r>
              <a:rPr lang="ru-RU" b="1" dirty="0" err="1" smtClean="0">
                <a:solidFill>
                  <a:srgbClr val="CCCCFF"/>
                </a:solidFill>
                <a:latin typeface="Times New Roman" pitchFamily="16" charset="0"/>
                <a:hlinkClick r:id=""/>
              </a:rPr>
              <a:t>Гольджи</a:t>
            </a:r>
            <a:endParaRPr lang="ru-RU" b="1" dirty="0">
              <a:solidFill>
                <a:srgbClr val="CCCCFF"/>
              </a:solidFill>
              <a:latin typeface="Times New Roman" pitchFamily="16" charset="0"/>
              <a:hlinkClick r:id=""/>
            </a:endParaRP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4211638" y="3213100"/>
            <a:ext cx="990600" cy="609600"/>
          </a:xfrm>
          <a:prstGeom prst="wedgeRoundRectCallout">
            <a:avLst>
              <a:gd name="adj1" fmla="val 184616"/>
              <a:gd name="adj2" fmla="val 14065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CCCCFF"/>
                </a:solidFill>
                <a:latin typeface="Times New Roman" pitchFamily="16" charset="0"/>
                <a:hlinkClick r:id=""/>
              </a:rPr>
              <a:t>ядро 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5867400" y="5949950"/>
            <a:ext cx="1841500" cy="503238"/>
          </a:xfrm>
          <a:prstGeom prst="wedgeRoundRectCallout">
            <a:avLst>
              <a:gd name="adj1" fmla="val 31639"/>
              <a:gd name="adj2" fmla="val -117509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CCCCFF"/>
                </a:solidFill>
                <a:latin typeface="Times New Roman" pitchFamily="16" charset="0"/>
                <a:hlinkClick r:id=""/>
              </a:rPr>
              <a:t>митохондрия</a:t>
            </a:r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7019925" y="404813"/>
            <a:ext cx="1728788" cy="576262"/>
          </a:xfrm>
          <a:prstGeom prst="wedgeRoundRectCallout">
            <a:avLst>
              <a:gd name="adj1" fmla="val -53213"/>
              <a:gd name="adj2" fmla="val 313083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CCCCFF"/>
                </a:solidFill>
                <a:latin typeface="Times New Roman" pitchFamily="16" charset="0"/>
                <a:hlinkClick r:id=""/>
              </a:rPr>
              <a:t>клеточный центр</a:t>
            </a:r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323850" y="404813"/>
            <a:ext cx="1800225" cy="431800"/>
          </a:xfrm>
          <a:prstGeom prst="wedgeRoundRectCallout">
            <a:avLst>
              <a:gd name="adj1" fmla="val 82097"/>
              <a:gd name="adj2" fmla="val 203310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CCCCFF"/>
                </a:solidFill>
                <a:latin typeface="Times New Roman" pitchFamily="16" charset="0"/>
                <a:hlinkClick r:id=""/>
              </a:rPr>
              <a:t>лизосома</a:t>
            </a:r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468313" y="6021388"/>
            <a:ext cx="1841500" cy="503237"/>
          </a:xfrm>
          <a:prstGeom prst="wedgeRoundRectCallout">
            <a:avLst>
              <a:gd name="adj1" fmla="val 61468"/>
              <a:gd name="adj2" fmla="val -359778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u="sng" dirty="0">
                <a:solidFill>
                  <a:srgbClr val="FFC000"/>
                </a:solidFill>
                <a:latin typeface="Times New Roman" pitchFamily="16" charset="0"/>
              </a:rPr>
              <a:t>Вакуоль</a:t>
            </a:r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2771775" y="5949950"/>
            <a:ext cx="1728788" cy="503238"/>
          </a:xfrm>
          <a:prstGeom prst="wedgeRoundRectCallout">
            <a:avLst>
              <a:gd name="adj1" fmla="val 870"/>
              <a:gd name="adj2" fmla="val -250944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CCCCFF"/>
                </a:solidFill>
                <a:latin typeface="Times New Roman" pitchFamily="16" charset="0"/>
                <a:hlinkClick r:id=""/>
              </a:rPr>
              <a:t>хлоропласт</a:t>
            </a: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4716463" y="333375"/>
            <a:ext cx="2087562" cy="503238"/>
          </a:xfrm>
          <a:prstGeom prst="wedgeRoundRectCallout">
            <a:avLst>
              <a:gd name="adj1" fmla="val -26352"/>
              <a:gd name="adj2" fmla="val 202995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60000"/>
              </a:lnSpc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CCCCFF"/>
                </a:solidFill>
                <a:latin typeface="Times New Roman" pitchFamily="16" charset="0"/>
                <a:hlinkClick r:id=""/>
              </a:rPr>
              <a:t>п</a:t>
            </a:r>
            <a:r>
              <a:rPr lang="ru-RU" b="1" dirty="0" smtClean="0">
                <a:solidFill>
                  <a:srgbClr val="CCCCFF"/>
                </a:solidFill>
                <a:latin typeface="Times New Roman" pitchFamily="16" charset="0"/>
                <a:hlinkClick r:id=""/>
              </a:rPr>
              <a:t>лазматическая </a:t>
            </a:r>
            <a:endParaRPr lang="ru-RU" b="1" dirty="0">
              <a:solidFill>
                <a:srgbClr val="CCCCFF"/>
              </a:solidFill>
              <a:latin typeface="Times New Roman" pitchFamily="16" charset="0"/>
              <a:hlinkClick r:id=""/>
            </a:endParaRPr>
          </a:p>
          <a:p>
            <a:pPr algn="ctr">
              <a:lnSpc>
                <a:spcPct val="60000"/>
              </a:lnSpc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CCCCFF"/>
                </a:solidFill>
                <a:latin typeface="Times New Roman" pitchFamily="16" charset="0"/>
                <a:hlinkClick r:id=""/>
              </a:rPr>
              <a:t>мембрана</a:t>
            </a: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2339975" y="404813"/>
            <a:ext cx="1728788" cy="503237"/>
          </a:xfrm>
          <a:prstGeom prst="wedgeRoundRectCallout">
            <a:avLst>
              <a:gd name="adj1" fmla="val 32829"/>
              <a:gd name="adj2" fmla="val 205204"/>
              <a:gd name="adj3" fmla="val 16667"/>
            </a:avLst>
          </a:prstGeom>
          <a:gradFill rotWithShape="0">
            <a:gsLst>
              <a:gs pos="0">
                <a:srgbClr val="465E75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7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CCCCFF"/>
                </a:solidFill>
                <a:latin typeface="Times New Roman" pitchFamily="16" charset="0"/>
                <a:hlinkClick r:id=""/>
              </a:rPr>
              <a:t>к</a:t>
            </a:r>
            <a:r>
              <a:rPr lang="ru-RU" b="1" dirty="0" smtClean="0">
                <a:solidFill>
                  <a:srgbClr val="CCCCFF"/>
                </a:solidFill>
                <a:latin typeface="Times New Roman" pitchFamily="16" charset="0"/>
                <a:hlinkClick r:id=""/>
              </a:rPr>
              <a:t>леточная </a:t>
            </a:r>
            <a:r>
              <a:rPr lang="ru-RU" b="1" dirty="0">
                <a:solidFill>
                  <a:srgbClr val="CCCCFF"/>
                </a:solidFill>
                <a:latin typeface="Times New Roman" pitchFamily="16" charset="0"/>
                <a:hlinkClick r:id=""/>
              </a:rPr>
              <a:t>стенка</a:t>
            </a:r>
          </a:p>
        </p:txBody>
      </p:sp>
    </p:spTree>
    <p:extLst>
      <p:ext uri="{BB962C8B-B14F-4D97-AF65-F5344CB8AC3E}">
        <p14:creationId xmlns:p14="http://schemas.microsoft.com/office/powerpoint/2010/main" val="4855345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Скругленный прямоугольник 3"/>
          <p:cNvGrpSpPr>
            <a:grpSpLocks/>
          </p:cNvGrpSpPr>
          <p:nvPr/>
        </p:nvGrpSpPr>
        <p:grpSpPr bwMode="auto">
          <a:xfrm>
            <a:off x="2438400" y="12700"/>
            <a:ext cx="4900613" cy="1060450"/>
            <a:chOff x="1536" y="8"/>
            <a:chExt cx="3087" cy="668"/>
          </a:xfrm>
        </p:grpSpPr>
        <p:pic>
          <p:nvPicPr>
            <p:cNvPr id="6171" name="Скругленный прямоугольник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" y="8"/>
              <a:ext cx="3087" cy="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2" name="Text Box 3"/>
            <p:cNvSpPr txBox="1">
              <a:spLocks noChangeArrowheads="1"/>
            </p:cNvSpPr>
            <p:nvPr/>
          </p:nvSpPr>
          <p:spPr bwMode="auto">
            <a:xfrm>
              <a:off x="1601" y="116"/>
              <a:ext cx="2963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3200" b="1" dirty="0">
                  <a:solidFill>
                    <a:schemeClr val="accent2">
                      <a:lumMod val="75000"/>
                    </a:schemeClr>
                  </a:solidFill>
                  <a:latin typeface="Candara" pitchFamily="34" charset="0"/>
                </a:rPr>
                <a:t>Структурные компоненты клетки</a:t>
              </a:r>
            </a:p>
          </p:txBody>
        </p:sp>
      </p:grpSp>
      <p:grpSp>
        <p:nvGrpSpPr>
          <p:cNvPr id="6147" name="Скругленный прямоугольник 4"/>
          <p:cNvGrpSpPr>
            <a:grpSpLocks/>
          </p:cNvGrpSpPr>
          <p:nvPr/>
        </p:nvGrpSpPr>
        <p:grpSpPr bwMode="auto">
          <a:xfrm>
            <a:off x="579438" y="1536700"/>
            <a:ext cx="3187700" cy="962025"/>
            <a:chOff x="365" y="968"/>
            <a:chExt cx="2008" cy="606"/>
          </a:xfrm>
        </p:grpSpPr>
        <p:pic>
          <p:nvPicPr>
            <p:cNvPr id="6169" name="Скругленный прямоугольник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" y="968"/>
              <a:ext cx="2008" cy="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0" name="Text Box 6"/>
            <p:cNvSpPr txBox="1">
              <a:spLocks noChangeArrowheads="1"/>
            </p:cNvSpPr>
            <p:nvPr/>
          </p:nvSpPr>
          <p:spPr bwMode="auto">
            <a:xfrm>
              <a:off x="431" y="1016"/>
              <a:ext cx="1883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>
                  <a:solidFill>
                    <a:srgbClr val="FFFFFF"/>
                  </a:solidFill>
                  <a:latin typeface="Calibri" pitchFamily="34" charset="0"/>
                </a:rPr>
                <a:t>Постоянные компоненты</a:t>
              </a:r>
            </a:p>
          </p:txBody>
        </p:sp>
      </p:grpSp>
      <p:grpSp>
        <p:nvGrpSpPr>
          <p:cNvPr id="6148" name="Скругленный прямоугольник 7"/>
          <p:cNvGrpSpPr>
            <a:grpSpLocks/>
          </p:cNvGrpSpPr>
          <p:nvPr/>
        </p:nvGrpSpPr>
        <p:grpSpPr bwMode="auto">
          <a:xfrm>
            <a:off x="579438" y="2889250"/>
            <a:ext cx="3187700" cy="1255713"/>
            <a:chOff x="365" y="1820"/>
            <a:chExt cx="2008" cy="791"/>
          </a:xfrm>
        </p:grpSpPr>
        <p:pic>
          <p:nvPicPr>
            <p:cNvPr id="6167" name="Скругленный прямоугольник 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" y="1820"/>
              <a:ext cx="2008" cy="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8" name="Text Box 9"/>
            <p:cNvSpPr txBox="1">
              <a:spLocks noChangeArrowheads="1"/>
            </p:cNvSpPr>
            <p:nvPr/>
          </p:nvSpPr>
          <p:spPr bwMode="auto">
            <a:xfrm>
              <a:off x="440" y="1880"/>
              <a:ext cx="1865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>
                  <a:solidFill>
                    <a:srgbClr val="FFFFFF"/>
                  </a:solidFill>
                  <a:latin typeface="Calibri" pitchFamily="34" charset="0"/>
                </a:rPr>
                <a:t>Выполняют специфические жизненно-важные функции</a:t>
              </a:r>
            </a:p>
          </p:txBody>
        </p:sp>
      </p:grpSp>
      <p:grpSp>
        <p:nvGrpSpPr>
          <p:cNvPr id="6149" name="Скругленный прямоугольник 8"/>
          <p:cNvGrpSpPr>
            <a:grpSpLocks/>
          </p:cNvGrpSpPr>
          <p:nvPr/>
        </p:nvGrpSpPr>
        <p:grpSpPr bwMode="auto">
          <a:xfrm>
            <a:off x="652463" y="4675188"/>
            <a:ext cx="3114675" cy="1470025"/>
            <a:chOff x="411" y="2945"/>
            <a:chExt cx="1962" cy="926"/>
          </a:xfrm>
        </p:grpSpPr>
        <p:pic>
          <p:nvPicPr>
            <p:cNvPr id="6165" name="Скругленный прямоугольник 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" y="2945"/>
              <a:ext cx="1962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6" name="Text Box 12"/>
            <p:cNvSpPr txBox="1">
              <a:spLocks noChangeArrowheads="1"/>
            </p:cNvSpPr>
            <p:nvPr/>
          </p:nvSpPr>
          <p:spPr bwMode="auto">
            <a:xfrm>
              <a:off x="492" y="3012"/>
              <a:ext cx="1806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4000" b="1" dirty="0">
                  <a:solidFill>
                    <a:schemeClr val="accent2">
                      <a:lumMod val="75000"/>
                    </a:schemeClr>
                  </a:solidFill>
                  <a:latin typeface="Calibri" pitchFamily="34" charset="0"/>
                </a:rPr>
                <a:t>органоиды</a:t>
              </a:r>
            </a:p>
          </p:txBody>
        </p:sp>
      </p:grpSp>
      <p:grpSp>
        <p:nvGrpSpPr>
          <p:cNvPr id="6150" name="Скругленный прямоугольник 9"/>
          <p:cNvGrpSpPr>
            <a:grpSpLocks/>
          </p:cNvGrpSpPr>
          <p:nvPr/>
        </p:nvGrpSpPr>
        <p:grpSpPr bwMode="auto">
          <a:xfrm>
            <a:off x="5010150" y="1536700"/>
            <a:ext cx="3262313" cy="962025"/>
            <a:chOff x="3156" y="968"/>
            <a:chExt cx="2055" cy="606"/>
          </a:xfrm>
        </p:grpSpPr>
        <p:pic>
          <p:nvPicPr>
            <p:cNvPr id="6163" name="Скругленный прямоугольник 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6" y="968"/>
              <a:ext cx="2055" cy="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4" name="Text Box 15"/>
            <p:cNvSpPr txBox="1">
              <a:spLocks noChangeArrowheads="1"/>
            </p:cNvSpPr>
            <p:nvPr/>
          </p:nvSpPr>
          <p:spPr bwMode="auto">
            <a:xfrm>
              <a:off x="3221" y="1016"/>
              <a:ext cx="1928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>
                  <a:solidFill>
                    <a:srgbClr val="FFFFFF"/>
                  </a:solidFill>
                  <a:latin typeface="Calibri" pitchFamily="34" charset="0"/>
                </a:rPr>
                <a:t>Непостоянные компоненты</a:t>
              </a:r>
            </a:p>
          </p:txBody>
        </p:sp>
      </p:grpSp>
      <p:grpSp>
        <p:nvGrpSpPr>
          <p:cNvPr id="6151" name="Скругленный прямоугольник 10"/>
          <p:cNvGrpSpPr>
            <a:grpSpLocks/>
          </p:cNvGrpSpPr>
          <p:nvPr/>
        </p:nvGrpSpPr>
        <p:grpSpPr bwMode="auto">
          <a:xfrm>
            <a:off x="5084763" y="2962275"/>
            <a:ext cx="3187700" cy="1109663"/>
            <a:chOff x="3203" y="1866"/>
            <a:chExt cx="2008" cy="699"/>
          </a:xfrm>
        </p:grpSpPr>
        <p:pic>
          <p:nvPicPr>
            <p:cNvPr id="6161" name="Скругленный прямоугольник 10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" y="1866"/>
              <a:ext cx="2008" cy="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2" name="Text Box 18"/>
            <p:cNvSpPr txBox="1">
              <a:spLocks noChangeArrowheads="1"/>
            </p:cNvSpPr>
            <p:nvPr/>
          </p:nvSpPr>
          <p:spPr bwMode="auto">
            <a:xfrm>
              <a:off x="3271" y="1921"/>
              <a:ext cx="1873" cy="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>
                  <a:solidFill>
                    <a:srgbClr val="FFFFFF"/>
                  </a:solidFill>
                  <a:latin typeface="Calibri" pitchFamily="34" charset="0"/>
                </a:rPr>
                <a:t>Могут появляться или исчезать в процессе жизнедеятельности клетки</a:t>
              </a:r>
            </a:p>
          </p:txBody>
        </p:sp>
      </p:grpSp>
      <p:grpSp>
        <p:nvGrpSpPr>
          <p:cNvPr id="6152" name="Скругленный прямоугольник 11"/>
          <p:cNvGrpSpPr>
            <a:grpSpLocks/>
          </p:cNvGrpSpPr>
          <p:nvPr/>
        </p:nvGrpSpPr>
        <p:grpSpPr bwMode="auto">
          <a:xfrm>
            <a:off x="5297488" y="4748213"/>
            <a:ext cx="3114675" cy="1397000"/>
            <a:chOff x="3337" y="2991"/>
            <a:chExt cx="1962" cy="880"/>
          </a:xfrm>
        </p:grpSpPr>
        <p:pic>
          <p:nvPicPr>
            <p:cNvPr id="6159" name="Скругленный прямоугольник 11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7" y="2991"/>
              <a:ext cx="1962" cy="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0" name="Text Box 21"/>
            <p:cNvSpPr txBox="1">
              <a:spLocks noChangeArrowheads="1"/>
            </p:cNvSpPr>
            <p:nvPr/>
          </p:nvSpPr>
          <p:spPr bwMode="auto">
            <a:xfrm>
              <a:off x="3380" y="3015"/>
              <a:ext cx="1810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4000" b="1" dirty="0">
                  <a:solidFill>
                    <a:schemeClr val="accent2">
                      <a:lumMod val="75000"/>
                    </a:schemeClr>
                  </a:solidFill>
                  <a:latin typeface="Calibri" pitchFamily="34" charset="0"/>
                </a:rPr>
                <a:t>включения</a:t>
              </a:r>
            </a:p>
          </p:txBody>
        </p:sp>
      </p:grpSp>
      <p:sp>
        <p:nvSpPr>
          <p:cNvPr id="17" name="Стрелка вниз 16"/>
          <p:cNvSpPr/>
          <p:nvPr/>
        </p:nvSpPr>
        <p:spPr>
          <a:xfrm>
            <a:off x="7072313" y="928688"/>
            <a:ext cx="928687" cy="642937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1928813" y="2428875"/>
            <a:ext cx="285750" cy="5000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2000250" y="4071938"/>
            <a:ext cx="357188" cy="642937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6572250" y="2428875"/>
            <a:ext cx="357188" cy="5715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6572250" y="4000500"/>
            <a:ext cx="428625" cy="78581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1643063" y="928688"/>
            <a:ext cx="1143000" cy="642937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6916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214313" y="1785938"/>
            <a:ext cx="2857500" cy="4572000"/>
          </a:xfrm>
          <a:prstGeom prst="plaque">
            <a:avLst>
              <a:gd name="adj" fmla="val 5005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marL="457200" indent="-454025" algn="just"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-  Эндо-</a:t>
            </a:r>
          </a:p>
          <a:p>
            <a:pPr marL="457200" indent="-454025" algn="just"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плазматическая</a:t>
            </a:r>
          </a:p>
          <a:p>
            <a:pPr marL="457200" indent="-454025" algn="just"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сеть:</a:t>
            </a:r>
          </a:p>
          <a:p>
            <a:pPr marL="457200" indent="-454025" algn="just"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а) гладкая</a:t>
            </a:r>
          </a:p>
          <a:p>
            <a:pPr marL="457200" indent="-454025"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б) шероховатая</a:t>
            </a:r>
          </a:p>
          <a:p>
            <a:pPr marL="457200" indent="-454025"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-  Аппарат</a:t>
            </a:r>
          </a:p>
          <a:p>
            <a:pPr marL="457200" indent="-454025"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          </a:t>
            </a:r>
            <a:r>
              <a:rPr lang="ru-RU" sz="2400" dirty="0" err="1">
                <a:solidFill>
                  <a:srgbClr val="000000"/>
                </a:solidFill>
                <a:latin typeface="Cambria" pitchFamily="16" charset="0"/>
              </a:rPr>
              <a:t>Гольджи</a:t>
            </a:r>
            <a:endParaRPr lang="ru-RU" sz="2400" dirty="0">
              <a:solidFill>
                <a:srgbClr val="000000"/>
              </a:solidFill>
              <a:latin typeface="Cambria" pitchFamily="16" charset="0"/>
            </a:endParaRPr>
          </a:p>
          <a:p>
            <a:pPr marL="457200" indent="-454025">
              <a:buFont typeface="Cambria" pitchFamily="16" charset="0"/>
              <a:buChar char="-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Лизосомы</a:t>
            </a:r>
          </a:p>
          <a:p>
            <a:pPr marL="457200" indent="-454025">
              <a:buFont typeface="Cambria" pitchFamily="16" charset="0"/>
              <a:buChar char="-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Вакуоли </a:t>
            </a:r>
          </a:p>
          <a:p>
            <a:pPr marL="457200" indent="-454025">
              <a:buFont typeface="Cambria" pitchFamily="16" charset="0"/>
              <a:buChar char="-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Реснички и жгутики эукариот</a:t>
            </a:r>
          </a:p>
        </p:txBody>
      </p:sp>
      <p:sp>
        <p:nvSpPr>
          <p:cNvPr id="10242" name="AutoShape 2"/>
          <p:cNvSpPr>
            <a:spLocks noChangeArrowheads="1"/>
          </p:cNvSpPr>
          <p:nvPr/>
        </p:nvSpPr>
        <p:spPr bwMode="auto">
          <a:xfrm>
            <a:off x="3357563" y="2786063"/>
            <a:ext cx="2786062" cy="3571875"/>
          </a:xfrm>
          <a:prstGeom prst="plaque">
            <a:avLst>
              <a:gd name="adj" fmla="val 5551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-  Ядро 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-  Митохондрии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-  Пластиды (в растительной):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а) хлоропласты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б) лейкопласты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в) хромопласты</a:t>
            </a: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6286500" y="3500438"/>
            <a:ext cx="2571750" cy="2786062"/>
          </a:xfrm>
          <a:prstGeom prst="plaque">
            <a:avLst>
              <a:gd name="adj" fmla="val 478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- Рибосомы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- Клеточный центр</a:t>
            </a:r>
          </a:p>
          <a:p>
            <a:pPr>
              <a:buFont typeface="Cambria" pitchFamily="16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Включения</a:t>
            </a:r>
          </a:p>
          <a:p>
            <a:pPr>
              <a:buFont typeface="Cambria" pitchFamily="16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 err="1">
                <a:solidFill>
                  <a:srgbClr val="000000"/>
                </a:solidFill>
                <a:latin typeface="Cambria" pitchFamily="16" charset="0"/>
              </a:rPr>
              <a:t>Цитоскелет</a:t>
            </a:r>
            <a:endParaRPr lang="ru-RU" sz="2400" dirty="0">
              <a:solidFill>
                <a:srgbClr val="000000"/>
              </a:solidFill>
              <a:latin typeface="Cambria" pitchFamily="16" charset="0"/>
            </a:endParaRPr>
          </a:p>
          <a:p>
            <a:pPr>
              <a:buFont typeface="Cambria" pitchFamily="16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mbria" pitchFamily="16" charset="0"/>
              </a:rPr>
              <a:t>Миофибриллы</a:t>
            </a: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3000375" y="285750"/>
            <a:ext cx="2928938" cy="571500"/>
          </a:xfrm>
          <a:prstGeom prst="plaque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Cambria" pitchFamily="16" charset="0"/>
              </a:rPr>
              <a:t>Органоиды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14313" y="1071563"/>
            <a:ext cx="2857500" cy="4286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Cambria" pitchFamily="16" charset="0"/>
              </a:rPr>
              <a:t>Одномембранные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ambria" pitchFamily="16" charset="0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3357563" y="2000250"/>
            <a:ext cx="2857500" cy="428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Cambria" pitchFamily="16" charset="0"/>
              </a:rPr>
              <a:t>Двумембранные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ambria" pitchFamily="16" charset="0"/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6286500" y="2714625"/>
            <a:ext cx="2571750" cy="428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Cambria" pitchFamily="16" charset="0"/>
              </a:rPr>
              <a:t>Немембранные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ambria" pitchFamily="16" charset="0"/>
            </a:endParaRP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 rot="10800000" flipH="1">
            <a:off x="6003925" y="577850"/>
            <a:ext cx="1928813" cy="2071688"/>
          </a:xfrm>
          <a:custGeom>
            <a:avLst/>
            <a:gdLst>
              <a:gd name="T0" fmla="*/ 1726384 w 1928813"/>
              <a:gd name="T1" fmla="*/ 0 h 2071688"/>
              <a:gd name="T2" fmla="*/ 1523955 w 1928813"/>
              <a:gd name="T3" fmla="*/ 131699 h 2071688"/>
              <a:gd name="T4" fmla="*/ 0 w 1928813"/>
              <a:gd name="T5" fmla="*/ 2005847 h 2071688"/>
              <a:gd name="T6" fmla="*/ 896112 w 1928813"/>
              <a:gd name="T7" fmla="*/ 2071688 h 2071688"/>
              <a:gd name="T8" fmla="*/ 1792224 w 1928813"/>
              <a:gd name="T9" fmla="*/ 1101693 h 2071688"/>
              <a:gd name="T10" fmla="*/ 1928813 w 1928813"/>
              <a:gd name="T11" fmla="*/ 131699 h 2071688"/>
              <a:gd name="T12" fmla="*/ 0 w 1928813"/>
              <a:gd name="T13" fmla="*/ 1940008 h 2071688"/>
              <a:gd name="T14" fmla="*/ 1792224 w 1928813"/>
              <a:gd name="T15" fmla="*/ 2071688 h 207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928813" h="2071688">
                <a:moveTo>
                  <a:pt x="0" y="1940008"/>
                </a:moveTo>
                <a:lnTo>
                  <a:pt x="1660544" y="1940008"/>
                </a:lnTo>
                <a:lnTo>
                  <a:pt x="1660544" y="131699"/>
                </a:lnTo>
                <a:lnTo>
                  <a:pt x="1523955" y="131699"/>
                </a:lnTo>
                <a:lnTo>
                  <a:pt x="1726384" y="0"/>
                </a:lnTo>
                <a:lnTo>
                  <a:pt x="1928813" y="131699"/>
                </a:lnTo>
                <a:lnTo>
                  <a:pt x="1792224" y="131699"/>
                </a:lnTo>
                <a:lnTo>
                  <a:pt x="1792224" y="2071688"/>
                </a:lnTo>
                <a:lnTo>
                  <a:pt x="0" y="2071688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 rot="10800000">
            <a:off x="1357313" y="574675"/>
            <a:ext cx="1571625" cy="428625"/>
          </a:xfrm>
          <a:custGeom>
            <a:avLst/>
            <a:gdLst>
              <a:gd name="T0" fmla="*/ 1464469 w 1571625"/>
              <a:gd name="T1" fmla="*/ 0 h 428625"/>
              <a:gd name="T2" fmla="*/ 1357313 w 1571625"/>
              <a:gd name="T3" fmla="*/ 107156 h 428625"/>
              <a:gd name="T4" fmla="*/ 0 w 1571625"/>
              <a:gd name="T5" fmla="*/ 375047 h 428625"/>
              <a:gd name="T6" fmla="*/ 759023 w 1571625"/>
              <a:gd name="T7" fmla="*/ 428625 h 428625"/>
              <a:gd name="T8" fmla="*/ 1518047 w 1571625"/>
              <a:gd name="T9" fmla="*/ 267890 h 428625"/>
              <a:gd name="T10" fmla="*/ 1571625 w 1571625"/>
              <a:gd name="T11" fmla="*/ 107156 h 428625"/>
              <a:gd name="T12" fmla="*/ 0 w 1571625"/>
              <a:gd name="T13" fmla="*/ 321469 h 428625"/>
              <a:gd name="T14" fmla="*/ 1518047 w 1571625"/>
              <a:gd name="T15" fmla="*/ 428625 h 428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571625" h="428625">
                <a:moveTo>
                  <a:pt x="0" y="321469"/>
                </a:moveTo>
                <a:lnTo>
                  <a:pt x="1410891" y="321469"/>
                </a:lnTo>
                <a:lnTo>
                  <a:pt x="1410891" y="107156"/>
                </a:lnTo>
                <a:lnTo>
                  <a:pt x="1357313" y="107156"/>
                </a:lnTo>
                <a:lnTo>
                  <a:pt x="1464469" y="0"/>
                </a:lnTo>
                <a:lnTo>
                  <a:pt x="1571625" y="107156"/>
                </a:lnTo>
                <a:lnTo>
                  <a:pt x="1518047" y="107156"/>
                </a:lnTo>
                <a:lnTo>
                  <a:pt x="1518047" y="428625"/>
                </a:lnTo>
                <a:lnTo>
                  <a:pt x="0" y="428625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4357688" y="928688"/>
            <a:ext cx="214312" cy="1000125"/>
          </a:xfrm>
          <a:prstGeom prst="downArrow">
            <a:avLst>
              <a:gd name="adj1" fmla="val 50000"/>
              <a:gd name="adj2" fmla="val 49994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2428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95288" y="404813"/>
            <a:ext cx="800100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5400" b="1" dirty="0">
                <a:solidFill>
                  <a:schemeClr val="accent2">
                    <a:lumMod val="75000"/>
                  </a:schemeClr>
                </a:solidFill>
                <a:latin typeface="Candara" pitchFamily="34" charset="0"/>
              </a:rPr>
              <a:t>Поверхность клетки</a:t>
            </a:r>
            <a:br>
              <a:rPr lang="ru-RU" sz="5400" b="1" dirty="0">
                <a:solidFill>
                  <a:schemeClr val="accent2">
                    <a:lumMod val="75000"/>
                  </a:schemeClr>
                </a:solidFill>
                <a:latin typeface="Candara" pitchFamily="34" charset="0"/>
              </a:rPr>
            </a:br>
            <a:endParaRPr lang="ru-RU" sz="5400" b="1" dirty="0">
              <a:solidFill>
                <a:schemeClr val="accent2">
                  <a:lumMod val="75000"/>
                </a:schemeClr>
              </a:solidFill>
              <a:latin typeface="Candara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547813" y="1412875"/>
            <a:ext cx="2447925" cy="6477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err="1">
                <a:solidFill>
                  <a:srgbClr val="FFFFCC"/>
                </a:solidFill>
              </a:rPr>
              <a:t>Надмембранный</a:t>
            </a:r>
            <a:r>
              <a:rPr lang="ru-RU" sz="2000" b="1" dirty="0">
                <a:solidFill>
                  <a:srgbClr val="FFFFCC"/>
                </a:solidFill>
              </a:rPr>
              <a:t> </a:t>
            </a:r>
          </a:p>
          <a:p>
            <a:pPr algn="ctr" eaLnBrk="0" hangingPunct="0">
              <a:lnSpc>
                <a:spcPct val="8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FFCC"/>
                </a:solidFill>
              </a:rPr>
              <a:t>комплекс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11188" y="2565400"/>
            <a:ext cx="1943100" cy="5048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FFFFFF"/>
                </a:solidFill>
                <a:latin typeface="Times New Roman" pitchFamily="16" charset="0"/>
              </a:rPr>
              <a:t>У  животных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895600" y="2590800"/>
            <a:ext cx="2016125" cy="5048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FFFFFF"/>
                </a:solidFill>
                <a:latin typeface="Times New Roman" pitchFamily="16" charset="0"/>
              </a:rPr>
              <a:t>У  растений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916238" y="3573463"/>
            <a:ext cx="2160587" cy="15843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CCCC00"/>
                </a:solidFill>
              </a:rPr>
              <a:t>Клеточная стенка</a:t>
            </a:r>
            <a:r>
              <a:rPr lang="ru-RU" b="1" dirty="0">
                <a:solidFill>
                  <a:srgbClr val="000000"/>
                </a:solidFill>
              </a:rPr>
              <a:t> 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FFFFFF"/>
                </a:solidFill>
              </a:rPr>
              <a:t>состоящая из 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FFFFFF"/>
                </a:solidFill>
              </a:rPr>
              <a:t>полисахаридов 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FFFFFF"/>
                </a:solidFill>
              </a:rPr>
              <a:t>(клетчатки и др.)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FFFFFF"/>
                </a:solidFill>
              </a:rPr>
              <a:t>Очень плотная 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FFFFFF"/>
                </a:solidFill>
              </a:rPr>
              <a:t>и толстая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11188" y="3573463"/>
            <a:ext cx="2089150" cy="15843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err="1">
                <a:solidFill>
                  <a:srgbClr val="CCCC00"/>
                </a:solidFill>
              </a:rPr>
              <a:t>Гликокаликс</a:t>
            </a:r>
            <a:endParaRPr lang="ru-RU" b="1" dirty="0">
              <a:solidFill>
                <a:srgbClr val="CCCC00"/>
              </a:solidFill>
            </a:endParaRP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000000"/>
                </a:solidFill>
              </a:rPr>
              <a:t>(</a:t>
            </a:r>
            <a:r>
              <a:rPr lang="ru-RU" b="1" i="1" dirty="0">
                <a:solidFill>
                  <a:srgbClr val="FFFFFF"/>
                </a:solidFill>
              </a:rPr>
              <a:t>в составе белки 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FFFFFF"/>
                </a:solidFill>
              </a:rPr>
              <a:t> полисахариды)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FFFFFF"/>
                </a:solidFill>
              </a:rPr>
              <a:t>Очень тонкий 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rgbClr val="FFFFFF"/>
                </a:solidFill>
              </a:rPr>
              <a:t>(1 мкм)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435600" y="1341438"/>
            <a:ext cx="2735263" cy="9144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FFFF"/>
                </a:solidFill>
              </a:rPr>
              <a:t>Плазматическая 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FFFF"/>
                </a:solidFill>
              </a:rPr>
              <a:t>мембрана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827088" y="5661025"/>
            <a:ext cx="3959225" cy="5762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FFFFFF"/>
                </a:solidFill>
              </a:rPr>
              <a:t>Связь клетки с внешней средой</a:t>
            </a:r>
          </a:p>
        </p:txBody>
      </p:sp>
      <p:sp>
        <p:nvSpPr>
          <p:cNvPr id="1127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 rot="5400000">
            <a:off x="6487319" y="2599531"/>
            <a:ext cx="647700" cy="4333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50000">
                <a:srgbClr val="FF0000"/>
              </a:gs>
              <a:gs pos="100000">
                <a:srgbClr val="000000"/>
              </a:gs>
            </a:gsLst>
            <a:lin ang="8100000" scaled="1"/>
          </a:gra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1908175" y="2133600"/>
            <a:ext cx="287338" cy="360363"/>
          </a:xfrm>
          <a:prstGeom prst="downArrow">
            <a:avLst>
              <a:gd name="adj1" fmla="val 50000"/>
              <a:gd name="adj2" fmla="val 3135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135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276600" y="2133600"/>
            <a:ext cx="287338" cy="360363"/>
          </a:xfrm>
          <a:prstGeom prst="downArrow">
            <a:avLst>
              <a:gd name="adj1" fmla="val 50000"/>
              <a:gd name="adj2" fmla="val 3135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135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1403350" y="3141663"/>
            <a:ext cx="287338" cy="360362"/>
          </a:xfrm>
          <a:prstGeom prst="downArrow">
            <a:avLst>
              <a:gd name="adj1" fmla="val 50000"/>
              <a:gd name="adj2" fmla="val 31353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81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3779838" y="3141663"/>
            <a:ext cx="287337" cy="360362"/>
          </a:xfrm>
          <a:prstGeom prst="downArrow">
            <a:avLst>
              <a:gd name="adj1" fmla="val 50000"/>
              <a:gd name="adj2" fmla="val 3135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81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>
            <a:off x="3348038" y="5229225"/>
            <a:ext cx="287337" cy="360363"/>
          </a:xfrm>
          <a:prstGeom prst="downArrow">
            <a:avLst>
              <a:gd name="adj1" fmla="val 50000"/>
              <a:gd name="adj2" fmla="val 3135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81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1979613" y="5229225"/>
            <a:ext cx="287337" cy="360363"/>
          </a:xfrm>
          <a:prstGeom prst="downArrow">
            <a:avLst>
              <a:gd name="adj1" fmla="val 50000"/>
              <a:gd name="adj2" fmla="val 3135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81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1280" name="Picture 16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lum bright="-18000" contrast="48000"/>
          </a:blip>
          <a:srcRect l="19473" t="9853" r="19409" b="8437"/>
          <a:stretch>
            <a:fillRect/>
          </a:stretch>
        </p:blipFill>
        <p:spPr bwMode="auto">
          <a:xfrm>
            <a:off x="5724525" y="3573463"/>
            <a:ext cx="2232025" cy="1536700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541042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>
            <a:lum bright="-18000" contrast="48000"/>
          </a:blip>
          <a:srcRect t="9853" b="8437"/>
          <a:stretch>
            <a:fillRect/>
          </a:stretch>
        </p:blipFill>
        <p:spPr bwMode="auto">
          <a:xfrm>
            <a:off x="2124075" y="1196975"/>
            <a:ext cx="6335713" cy="2663825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68313" y="4005263"/>
            <a:ext cx="7129462" cy="244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4" charset="0"/>
              </a:rPr>
              <a:t>                                                                                           </a:t>
            </a:r>
          </a:p>
        </p:txBody>
      </p:sp>
      <p:sp>
        <p:nvSpPr>
          <p:cNvPr id="12291" name="WordArt 3"/>
          <p:cNvSpPr>
            <a:spLocks noChangeArrowheads="1" noChangeShapeType="1" noTextEdit="1"/>
          </p:cNvSpPr>
          <p:nvPr/>
        </p:nvSpPr>
        <p:spPr bwMode="auto">
          <a:xfrm>
            <a:off x="611188" y="404813"/>
            <a:ext cx="7848600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b="1" kern="10" dirty="0">
                <a:ln w="9360">
                  <a:miter lim="800000"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latin typeface="Candara" pitchFamily="34" charset="0"/>
                <a:cs typeface="Arial"/>
              </a:rPr>
              <a:t>Плазматическая мембрана</a:t>
            </a:r>
          </a:p>
        </p:txBody>
      </p:sp>
      <p:sp>
        <p:nvSpPr>
          <p:cNvPr id="12292" name="AutoShape 4"/>
          <p:cNvSpPr>
            <a:spLocks/>
          </p:cNvSpPr>
          <p:nvPr/>
        </p:nvSpPr>
        <p:spPr bwMode="auto">
          <a:xfrm>
            <a:off x="2124075" y="3284538"/>
            <a:ext cx="2016125" cy="609600"/>
          </a:xfrm>
          <a:prstGeom prst="borderCallout2">
            <a:avLst>
              <a:gd name="adj1" fmla="val 18519"/>
              <a:gd name="adj2" fmla="val 103778"/>
              <a:gd name="adj3" fmla="val 18519"/>
              <a:gd name="adj4" fmla="val 108898"/>
              <a:gd name="adj5" fmla="val -13542"/>
              <a:gd name="adj6" fmla="val 165199"/>
            </a:avLst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6800" rIns="90000" bIns="46800"/>
          <a:lstStyle/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</a:rPr>
              <a:t>двойной слой липидов</a:t>
            </a:r>
          </a:p>
        </p:txBody>
      </p:sp>
      <p:sp>
        <p:nvSpPr>
          <p:cNvPr id="12293" name="AutoShape 5"/>
          <p:cNvSpPr>
            <a:spLocks/>
          </p:cNvSpPr>
          <p:nvPr/>
        </p:nvSpPr>
        <p:spPr bwMode="auto">
          <a:xfrm>
            <a:off x="2555875" y="1628775"/>
            <a:ext cx="1008063" cy="360363"/>
          </a:xfrm>
          <a:prstGeom prst="borderCallout2">
            <a:avLst>
              <a:gd name="adj1" fmla="val 31718"/>
              <a:gd name="adj2" fmla="val 107560"/>
              <a:gd name="adj3" fmla="val 31718"/>
              <a:gd name="adj4" fmla="val 113069"/>
              <a:gd name="adj5" fmla="val 124671"/>
              <a:gd name="adj6" fmla="val 177639"/>
            </a:avLst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6800" rIns="90000" bIns="46800"/>
          <a:lstStyle/>
          <a:p>
            <a:pPr>
              <a:lnSpc>
                <a:spcPct val="80000"/>
              </a:lnSpc>
              <a:spcBef>
                <a:spcPts val="450"/>
              </a:spcBef>
              <a:buClr>
                <a:srgbClr val="99CC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</a:rPr>
              <a:t>белки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2294" name="AutoShape 6"/>
          <p:cNvSpPr>
            <a:spLocks/>
          </p:cNvSpPr>
          <p:nvPr/>
        </p:nvSpPr>
        <p:spPr bwMode="auto">
          <a:xfrm>
            <a:off x="7092950" y="1268413"/>
            <a:ext cx="1368425" cy="360362"/>
          </a:xfrm>
          <a:prstGeom prst="borderCallout2">
            <a:avLst>
              <a:gd name="adj1" fmla="val 31718"/>
              <a:gd name="adj2" fmla="val -5569"/>
              <a:gd name="adj3" fmla="val 31718"/>
              <a:gd name="adj4" fmla="val -8583"/>
              <a:gd name="adj5" fmla="val 145375"/>
              <a:gd name="adj6" fmla="val -42574"/>
            </a:avLst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6800" rIns="90000" bIns="46800"/>
          <a:lstStyle/>
          <a:p>
            <a:pPr>
              <a:lnSpc>
                <a:spcPct val="80000"/>
              </a:lnSpc>
              <a:spcBef>
                <a:spcPts val="500"/>
              </a:spcBef>
              <a:buClr>
                <a:srgbClr val="99CCFF"/>
              </a:buClr>
              <a:buFont typeface="Times New Roman" pitchFamily="1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6" charset="0"/>
              </a:rPr>
              <a:t>углеводы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 flipV="1">
            <a:off x="4211638" y="2489200"/>
            <a:ext cx="865187" cy="942975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95288" y="4005263"/>
            <a:ext cx="8353425" cy="2776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3333CC"/>
                </a:solidFill>
              </a:rPr>
              <a:t>Функции</a:t>
            </a:r>
          </a:p>
          <a:p>
            <a:pPr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800" b="1">
              <a:solidFill>
                <a:srgbClr val="3333CC"/>
              </a:solidFill>
            </a:endParaRPr>
          </a:p>
          <a:p>
            <a:pPr eaLnBrk="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   ограничение внутренней среды клетки;</a:t>
            </a:r>
          </a:p>
          <a:p>
            <a:pPr eaLnBrk="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   сохранение формы клетки;</a:t>
            </a:r>
          </a:p>
          <a:p>
            <a:pPr eaLnBrk="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   защита от повреждений и разнообразных воздействий извне;</a:t>
            </a:r>
          </a:p>
          <a:p>
            <a:pPr eaLnBrk="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   регуляция поступления ионов в клетку;</a:t>
            </a:r>
          </a:p>
          <a:p>
            <a:pPr eaLnBrk="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   выведение из клетки конечных продуктов обмена веществ;</a:t>
            </a:r>
          </a:p>
          <a:p>
            <a:pPr eaLnBrk="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   объединение отдельных клеток в ткани;</a:t>
            </a:r>
          </a:p>
          <a:p>
            <a:pPr eaLnBrk="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   обеспечение фагоцитоза и пиноцитоза</a:t>
            </a:r>
          </a:p>
          <a:p>
            <a:pPr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>
              <a:solidFill>
                <a:srgbClr val="000000"/>
              </a:solidFill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5" cstate="print">
            <a:lum bright="-24000" contrast="72000"/>
          </a:blip>
          <a:srcRect/>
          <a:stretch>
            <a:fillRect/>
          </a:stretch>
        </p:blipFill>
        <p:spPr bwMode="auto">
          <a:xfrm>
            <a:off x="684213" y="1196975"/>
            <a:ext cx="1150937" cy="2160588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2298" name="Line 10"/>
          <p:cNvSpPr>
            <a:spLocks noChangeShapeType="1"/>
          </p:cNvSpPr>
          <p:nvPr/>
        </p:nvSpPr>
        <p:spPr bwMode="auto">
          <a:xfrm flipH="1">
            <a:off x="5505450" y="1412875"/>
            <a:ext cx="1446213" cy="287338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611188" y="3429000"/>
            <a:ext cx="1296987" cy="503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lnSpc>
                <a:spcPct val="8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</a:rPr>
              <a:t>Молекула</a:t>
            </a:r>
          </a:p>
          <a:p>
            <a:pPr algn="ctr" eaLnBrk="0" hangingPunct="0">
              <a:lnSpc>
                <a:spcPct val="8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</a:rPr>
              <a:t>липида</a:t>
            </a:r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>
            <a:off x="1619250" y="1125538"/>
            <a:ext cx="288925" cy="287337"/>
          </a:xfrm>
          <a:prstGeom prst="wedgeRoundRectCallout">
            <a:avLst>
              <a:gd name="adj1" fmla="val -120329"/>
              <a:gd name="adj2" fmla="val 14557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</a:rPr>
              <a:t>1</a:t>
            </a:r>
          </a:p>
        </p:txBody>
      </p:sp>
      <p:sp>
        <p:nvSpPr>
          <p:cNvPr id="12301" name="AutoShape 13"/>
          <p:cNvSpPr>
            <a:spLocks noChangeArrowheads="1"/>
          </p:cNvSpPr>
          <p:nvPr/>
        </p:nvSpPr>
        <p:spPr bwMode="auto">
          <a:xfrm>
            <a:off x="1547813" y="1989138"/>
            <a:ext cx="288925" cy="287337"/>
          </a:xfrm>
          <a:prstGeom prst="wedgeRoundRectCallout">
            <a:avLst>
              <a:gd name="adj1" fmla="val -125824"/>
              <a:gd name="adj2" fmla="val 188120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3221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81000" y="381000"/>
            <a:ext cx="800100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dirty="0">
                <a:solidFill>
                  <a:srgbClr val="000000"/>
                </a:solidFill>
                <a:latin typeface="Comic Sans MS" pitchFamily="64" charset="0"/>
              </a:rPr>
              <a:t>      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  <a:latin typeface="Candara" pitchFamily="34" charset="0"/>
              </a:rPr>
              <a:t>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Candara" pitchFamily="34" charset="0"/>
              </a:rPr>
              <a:t>Фагоцитоз            </a:t>
            </a:r>
            <a:r>
              <a:rPr lang="ru-RU" sz="4400" dirty="0" err="1">
                <a:solidFill>
                  <a:srgbClr val="000000"/>
                </a:solidFill>
                <a:latin typeface="Comic Sans MS" pitchFamily="64" charset="0"/>
              </a:rPr>
              <a:t>пиноцитоз</a:t>
            </a:r>
            <a:r>
              <a:rPr lang="ru-RU" sz="4400" dirty="0">
                <a:solidFill>
                  <a:srgbClr val="000000"/>
                </a:solidFill>
                <a:latin typeface="Comic Sans MS" pitchFamily="64" charset="0"/>
              </a:rPr>
              <a:t>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12875"/>
            <a:ext cx="4032250" cy="3400425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1412875"/>
            <a:ext cx="3592512" cy="3384550"/>
          </a:xfrm>
          <a:prstGeom prst="rect">
            <a:avLst/>
          </a:pr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84213" y="5013325"/>
            <a:ext cx="3673475" cy="13684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FFFFFF"/>
                </a:solidFill>
              </a:rPr>
              <a:t>Захват плазматической 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FFFFFF"/>
                </a:solidFill>
              </a:rPr>
              <a:t>мембраной твёрдых частиц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FFFFFF"/>
                </a:solidFill>
              </a:rPr>
              <a:t>и впячивание их 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FFFFFF"/>
                </a:solidFill>
              </a:rPr>
              <a:t>внутрь клетки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716463" y="5013325"/>
            <a:ext cx="3673475" cy="13684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>
              <a:solidFill>
                <a:srgbClr val="000000"/>
              </a:solidFill>
              <a:latin typeface="Times New Roman" pitchFamily="16" charset="0"/>
            </a:endParaRP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err="1">
                <a:solidFill>
                  <a:srgbClr val="FFFFFF"/>
                </a:solidFill>
              </a:rPr>
              <a:t>Впячивание</a:t>
            </a:r>
            <a:r>
              <a:rPr lang="ru-RU" sz="2000" b="1" dirty="0">
                <a:solidFill>
                  <a:srgbClr val="FFFFFF"/>
                </a:solidFill>
              </a:rPr>
              <a:t> мембраны 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FFFF"/>
                </a:solidFill>
              </a:rPr>
              <a:t>внутрь клетки в виде 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FFFF"/>
                </a:solidFill>
              </a:rPr>
              <a:t>тонкого канальца 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FFFF"/>
                </a:solidFill>
              </a:rPr>
              <a:t>в который попадает </a:t>
            </a:r>
          </a:p>
          <a:p>
            <a:pPr algn="ctr" eaLnBrk="0" hangingPunct="0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FFFF"/>
                </a:solidFill>
              </a:rPr>
              <a:t>жидкость</a:t>
            </a:r>
          </a:p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712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AutoShap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7924800" cy="981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Различия между растительной и животной клетками</a:t>
            </a:r>
          </a:p>
        </p:txBody>
      </p:sp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908050"/>
            <a:ext cx="5976938" cy="5949950"/>
          </a:xfrm>
          <a:prstGeom prst="rect">
            <a:avLst/>
          </a:prstGeom>
          <a:noFill/>
        </p:spPr>
      </p:pic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5661025"/>
            <a:ext cx="1081087" cy="677863"/>
          </a:xfrm>
          <a:prstGeom prst="rect">
            <a:avLst/>
          </a:prstGeom>
          <a:noFill/>
        </p:spPr>
      </p:pic>
      <p:pic>
        <p:nvPicPr>
          <p:cNvPr id="168965" name="Picture 5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1500" y="5949950"/>
            <a:ext cx="720725" cy="161925"/>
          </a:xfrm>
          <a:prstGeom prst="rect">
            <a:avLst/>
          </a:prstGeom>
          <a:noFill/>
        </p:spPr>
      </p:pic>
      <p:pic>
        <p:nvPicPr>
          <p:cNvPr id="168966" name="Picture 6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788" y="6021388"/>
            <a:ext cx="1171575" cy="219075"/>
          </a:xfrm>
          <a:prstGeom prst="rect">
            <a:avLst/>
          </a:prstGeom>
          <a:noFill/>
        </p:spPr>
      </p:pic>
      <p:pic>
        <p:nvPicPr>
          <p:cNvPr id="168967" name="Picture 7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95738" y="839788"/>
            <a:ext cx="1152525" cy="563562"/>
          </a:xfrm>
          <a:prstGeom prst="rect">
            <a:avLst/>
          </a:prstGeom>
          <a:noFill/>
        </p:spPr>
      </p:pic>
      <p:pic>
        <p:nvPicPr>
          <p:cNvPr id="168968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63713" y="2636838"/>
            <a:ext cx="714375" cy="200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20599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609600" y="4643438"/>
            <a:ext cx="806608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ЭПС – общая внутриклеточная циркуляционная система, по каналам которой осуществляется транспорт веществ, а в мембраны этих каналов встроены многочисленные ферменты, обеспечивающие  жизнедеятельность клетки. 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468313" y="115888"/>
            <a:ext cx="822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400" b="1" i="1" dirty="0">
                <a:solidFill>
                  <a:schemeClr val="accent2">
                    <a:lumMod val="75000"/>
                  </a:schemeClr>
                </a:solidFill>
                <a:latin typeface="Candara" pitchFamily="34" charset="0"/>
                <a:cs typeface="Times New Roman" pitchFamily="18" charset="0"/>
              </a:rPr>
              <a:t>Эндоплазматическая сеть</a:t>
            </a:r>
          </a:p>
        </p:txBody>
      </p:sp>
      <p:pic>
        <p:nvPicPr>
          <p:cNvPr id="18435" name="Picture 10"/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857250"/>
            <a:ext cx="7358062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1455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609600" y="4643438"/>
            <a:ext cx="806608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          Рибосомы – сферические тельца диаметром 15-35 нм, состоящие из двух субъединиц.  В цитоплазме рибосомы могут располагаться свободно или прикрепляться к наружной поверхности мембран ЭПС.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468313" y="115888"/>
            <a:ext cx="822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400" b="1" i="1" dirty="0">
                <a:solidFill>
                  <a:schemeClr val="accent2">
                    <a:lumMod val="75000"/>
                  </a:schemeClr>
                </a:solidFill>
                <a:latin typeface="Candara" pitchFamily="34" charset="0"/>
                <a:cs typeface="Times New Roman" pitchFamily="18" charset="0"/>
              </a:rPr>
              <a:t>Рибосомы</a:t>
            </a:r>
          </a:p>
        </p:txBody>
      </p:sp>
      <p:pic>
        <p:nvPicPr>
          <p:cNvPr id="19459" name="Picture 10"/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857250"/>
            <a:ext cx="7358062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930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214312" y="285750"/>
            <a:ext cx="7238007" cy="785813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Митохондрии</a:t>
            </a:r>
          </a:p>
        </p:txBody>
      </p:sp>
      <p:sp>
        <p:nvSpPr>
          <p:cNvPr id="24578" name="Текст 3"/>
          <p:cNvSpPr>
            <a:spLocks noGrp="1"/>
          </p:cNvSpPr>
          <p:nvPr>
            <p:ph type="body" sz="half" idx="2"/>
          </p:nvPr>
        </p:nvSpPr>
        <p:spPr>
          <a:xfrm>
            <a:off x="27046" y="1484784"/>
            <a:ext cx="3328988" cy="4625975"/>
          </a:xfrm>
        </p:spPr>
        <p:txBody>
          <a:bodyPr/>
          <a:lstStyle/>
          <a:p>
            <a:endParaRPr lang="en-US" dirty="0" smtClean="0"/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Митохондрии имеют форму  овальных телец. Количество митохондрий в разных тканях неодинаково и зависит от функциональной активности клетки. Стенка митохондрий состоит из двух мембран: наружной и внутренней. Наружная гладкая, а внутренняя образует складки,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4579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7688" y="500063"/>
            <a:ext cx="45720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21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36613"/>
            <a:ext cx="4176713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7" descr="А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836613"/>
            <a:ext cx="3673475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Прямоугольник 5"/>
          <p:cNvSpPr>
            <a:spLocks noChangeArrowheads="1"/>
          </p:cNvSpPr>
          <p:nvPr/>
        </p:nvSpPr>
        <p:spPr bwMode="auto">
          <a:xfrm>
            <a:off x="214313" y="3643313"/>
            <a:ext cx="87153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800000"/>
                </a:solidFill>
              </a:rPr>
              <a:t>Строение</a:t>
            </a:r>
          </a:p>
          <a:p>
            <a:pPr lvl="1"/>
            <a:r>
              <a:rPr lang="ru-RU" sz="2400" dirty="0"/>
              <a:t>Окруженные мембранами полости (цистерны) и связанная с ними система пузырьков.</a:t>
            </a:r>
          </a:p>
          <a:p>
            <a:r>
              <a:rPr lang="ru-RU" sz="2800" b="1" dirty="0">
                <a:solidFill>
                  <a:srgbClr val="800000"/>
                </a:solidFill>
              </a:rPr>
              <a:t>Функции</a:t>
            </a:r>
          </a:p>
          <a:p>
            <a:pPr lvl="1"/>
            <a:r>
              <a:rPr lang="ru-RU" sz="2000" b="1" dirty="0"/>
              <a:t>Накопление органических веществ</a:t>
            </a:r>
          </a:p>
          <a:p>
            <a:pPr lvl="1"/>
            <a:r>
              <a:rPr lang="ru-RU" sz="2000" b="1" dirty="0"/>
              <a:t>«Упаковка» органических веществ</a:t>
            </a:r>
          </a:p>
          <a:p>
            <a:pPr lvl="1"/>
            <a:r>
              <a:rPr lang="ru-RU" sz="2000" b="1" dirty="0"/>
              <a:t>Выведение органических веществ</a:t>
            </a:r>
          </a:p>
          <a:p>
            <a:pPr lvl="1"/>
            <a:r>
              <a:rPr lang="ru-RU" sz="2000" b="1" dirty="0"/>
              <a:t>Образование лизосом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3063" y="142875"/>
            <a:ext cx="542925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Аппарат Гольджи</a:t>
            </a:r>
          </a:p>
        </p:txBody>
      </p:sp>
    </p:spTree>
    <p:extLst>
      <p:ext uri="{BB962C8B-B14F-4D97-AF65-F5344CB8AC3E}">
        <p14:creationId xmlns:p14="http://schemas.microsoft.com/office/powerpoint/2010/main" val="3652648366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лизосо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3986212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4929188" y="1428750"/>
            <a:ext cx="364331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800000"/>
                </a:solidFill>
              </a:rPr>
              <a:t>Строение:</a:t>
            </a:r>
          </a:p>
          <a:p>
            <a:pPr lvl="1"/>
            <a:r>
              <a:rPr lang="ru-RU" sz="2000" b="1"/>
              <a:t>Пузырьки овальной формы (снаружи – мембрана, внутри – ферменты)</a:t>
            </a: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785813" y="4643438"/>
            <a:ext cx="750093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800000"/>
                </a:solidFill>
              </a:rPr>
              <a:t>Функции:</a:t>
            </a:r>
          </a:p>
          <a:p>
            <a:pPr lvl="1"/>
            <a:r>
              <a:rPr lang="ru-RU" sz="2000" b="1"/>
              <a:t>Расщепление органических веществ,</a:t>
            </a:r>
          </a:p>
          <a:p>
            <a:pPr lvl="1"/>
            <a:r>
              <a:rPr lang="ru-RU" sz="2000" b="1"/>
              <a:t>Разрушение отмерших органоидов клетки,</a:t>
            </a:r>
          </a:p>
          <a:p>
            <a:pPr lvl="1"/>
            <a:r>
              <a:rPr lang="ru-RU" sz="2000" b="1"/>
              <a:t>Уничтожение отработавших клеток.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43188" y="357188"/>
            <a:ext cx="40005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Л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изосомы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latin typeface="Candara" pitchFamily="34" charset="0"/>
            </a:endParaRPr>
          </a:p>
        </p:txBody>
      </p:sp>
      <p:sp>
        <p:nvSpPr>
          <p:cNvPr id="7" name="5-конечная звезда 6">
            <a:hlinkClick r:id="rId4" action="ppaction://hlinksldjump"/>
          </p:cNvPr>
          <p:cNvSpPr/>
          <p:nvPr/>
        </p:nvSpPr>
        <p:spPr>
          <a:xfrm>
            <a:off x="8643938" y="6357938"/>
            <a:ext cx="285750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96857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 descr="пластид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3857625"/>
            <a:ext cx="6584950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1714500"/>
            <a:ext cx="8572500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40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Строение</a:t>
            </a:r>
          </a:p>
          <a:p>
            <a:pPr lvl="1">
              <a:lnSpc>
                <a:spcPct val="80000"/>
              </a:lnSpc>
              <a:defRPr/>
            </a:pPr>
            <a:r>
              <a:rPr lang="ru-RU" sz="2400" b="1" dirty="0"/>
              <a:t>2 мембраны</a:t>
            </a:r>
          </a:p>
          <a:p>
            <a:pPr lvl="2">
              <a:lnSpc>
                <a:spcPct val="80000"/>
              </a:lnSpc>
              <a:defRPr/>
            </a:pPr>
            <a:r>
              <a:rPr lang="ru-RU" dirty="0"/>
              <a:t>Наружная</a:t>
            </a:r>
          </a:p>
          <a:p>
            <a:pPr lvl="2">
              <a:lnSpc>
                <a:spcPct val="80000"/>
              </a:lnSpc>
              <a:defRPr/>
            </a:pPr>
            <a:r>
              <a:rPr lang="ru-RU" dirty="0"/>
              <a:t>Внутренняя (</a:t>
            </a:r>
            <a:r>
              <a:rPr lang="ru-RU" sz="2000" dirty="0"/>
              <a:t>содержащие хлорофилл граны, собранные из стопки </a:t>
            </a:r>
            <a:r>
              <a:rPr lang="ru-RU" sz="2000" dirty="0" err="1"/>
              <a:t>тилакоидных</a:t>
            </a:r>
            <a:r>
              <a:rPr lang="ru-RU" sz="2000" dirty="0"/>
              <a:t> мембран)</a:t>
            </a:r>
          </a:p>
          <a:p>
            <a:pPr lvl="1">
              <a:lnSpc>
                <a:spcPct val="80000"/>
              </a:lnSpc>
              <a:defRPr/>
            </a:pPr>
            <a:r>
              <a:rPr lang="ru-RU" sz="2400" b="1" dirty="0"/>
              <a:t>Матрикс</a:t>
            </a:r>
            <a:r>
              <a:rPr lang="ru-RU" sz="2000" dirty="0"/>
              <a:t> (внутренняя полужидкая среда, содержащая белки, ДНК, РНК и рибосомы)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214813"/>
            <a:ext cx="2500313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Функции: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Синтез АТФ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Синтез углеводов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Биосинтез собственных белков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500" y="357188"/>
            <a:ext cx="292893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Пластиды</a:t>
            </a:r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500063" y="1000125"/>
            <a:ext cx="158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/>
              <a:t>лейкопласты</a:t>
            </a:r>
          </a:p>
        </p:txBody>
      </p:sp>
      <p:sp>
        <p:nvSpPr>
          <p:cNvPr id="17415" name="TextBox 8"/>
          <p:cNvSpPr txBox="1">
            <a:spLocks noChangeArrowheads="1"/>
          </p:cNvSpPr>
          <p:nvPr/>
        </p:nvSpPr>
        <p:spPr bwMode="auto">
          <a:xfrm>
            <a:off x="2571750" y="1214438"/>
            <a:ext cx="159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/>
              <a:t>хлоропласты</a:t>
            </a:r>
          </a:p>
        </p:txBody>
      </p:sp>
      <p:sp>
        <p:nvSpPr>
          <p:cNvPr id="17416" name="TextBox 9"/>
          <p:cNvSpPr txBox="1">
            <a:spLocks noChangeArrowheads="1"/>
          </p:cNvSpPr>
          <p:nvPr/>
        </p:nvSpPr>
        <p:spPr bwMode="auto">
          <a:xfrm>
            <a:off x="5286375" y="1071563"/>
            <a:ext cx="1619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/>
              <a:t>хромопласты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rot="10800000" flipV="1">
            <a:off x="1571625" y="928688"/>
            <a:ext cx="1643063" cy="14287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3821906" y="964407"/>
            <a:ext cx="357187" cy="28575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17416" idx="0"/>
          </p:cNvCxnSpPr>
          <p:nvPr/>
        </p:nvCxnSpPr>
        <p:spPr>
          <a:xfrm>
            <a:off x="5143500" y="928688"/>
            <a:ext cx="952500" cy="142875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7415" idx="2"/>
          </p:cNvCxnSpPr>
          <p:nvPr/>
        </p:nvCxnSpPr>
        <p:spPr>
          <a:xfrm rot="5400000">
            <a:off x="2370138" y="857250"/>
            <a:ext cx="273050" cy="17272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423032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88" y="928688"/>
            <a:ext cx="5857875" cy="3194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Строение:</a:t>
            </a:r>
          </a:p>
          <a:p>
            <a:pPr lvl="1">
              <a:lnSpc>
                <a:spcPct val="90000"/>
              </a:lnSpc>
              <a:defRPr/>
            </a:pPr>
            <a:r>
              <a:rPr lang="ru-RU" sz="2400" dirty="0"/>
              <a:t>2 Центриоли (</a:t>
            </a:r>
            <a:r>
              <a:rPr lang="ru-RU" sz="2000" b="1" dirty="0"/>
              <a:t>расположены перпендикулярно друг другу)</a:t>
            </a:r>
          </a:p>
          <a:p>
            <a:pPr>
              <a:lnSpc>
                <a:spcPct val="90000"/>
              </a:lnSpc>
              <a:defRPr/>
            </a:pPr>
            <a:r>
              <a:rPr lang="ru-RU" sz="280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 центриолей:</a:t>
            </a:r>
          </a:p>
          <a:p>
            <a:pPr lvl="2">
              <a:lnSpc>
                <a:spcPct val="90000"/>
              </a:lnSpc>
              <a:defRPr/>
            </a:pPr>
            <a:r>
              <a:rPr lang="ru-RU" sz="2000" b="1" dirty="0"/>
              <a:t>Белковые микротрубочки</a:t>
            </a:r>
            <a:r>
              <a:rPr lang="ru-RU" sz="2000" dirty="0"/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ru-RU" sz="280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Свойства: </a:t>
            </a:r>
            <a:r>
              <a:rPr lang="ru-RU" sz="2000" b="1" dirty="0"/>
              <a:t>способны к удвоению</a:t>
            </a:r>
            <a:endParaRPr lang="ru-RU" sz="2800" b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Функции:</a:t>
            </a:r>
          </a:p>
          <a:p>
            <a:pPr lvl="1">
              <a:lnSpc>
                <a:spcPct val="90000"/>
              </a:lnSpc>
              <a:defRPr/>
            </a:pPr>
            <a:r>
              <a:rPr lang="ru-RU" sz="2400" dirty="0"/>
              <a:t>Принимает участие в делении клеток животных и низших растений</a:t>
            </a:r>
          </a:p>
        </p:txBody>
      </p:sp>
      <p:pic>
        <p:nvPicPr>
          <p:cNvPr id="20483" name="Picture 8" descr="центриол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108450"/>
            <a:ext cx="55467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00250" y="285750"/>
            <a:ext cx="600075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Клеточный центр</a:t>
            </a:r>
          </a:p>
        </p:txBody>
      </p:sp>
    </p:spTree>
    <p:extLst>
      <p:ext uri="{BB962C8B-B14F-4D97-AF65-F5344CB8AC3E}">
        <p14:creationId xmlns:p14="http://schemas.microsoft.com/office/powerpoint/2010/main" val="2932855951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500063" y="1997074"/>
            <a:ext cx="62865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Реснички (многочисленные цитоплазматические выросты на мембране).</a:t>
            </a: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Жгутики (единичные цитоплазматические выросты на мембране).</a:t>
            </a: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Псевдоподии (амебовидные выступы цитоплазмы).</a:t>
            </a: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Миофибриллы (тонкие нити длиной до 1 см.).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57250" y="428625"/>
            <a:ext cx="7358063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Органеллы движения</a:t>
            </a:r>
          </a:p>
        </p:txBody>
      </p:sp>
      <p:pic>
        <p:nvPicPr>
          <p:cNvPr id="21508" name="Рисунок 3" descr="220px-Bronchiolar_epithelium_3_-_SE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071938"/>
            <a:ext cx="2025650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Рисунок 4" descr="G20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071938"/>
            <a:ext cx="2322513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Рисунок 6" descr="hguti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143375"/>
            <a:ext cx="1857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5-конечная звезда 7">
            <a:hlinkClick r:id="rId6" action="ppaction://hlinksldjump"/>
          </p:cNvPr>
          <p:cNvSpPr/>
          <p:nvPr/>
        </p:nvSpPr>
        <p:spPr>
          <a:xfrm>
            <a:off x="8643938" y="6286500"/>
            <a:ext cx="285750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96129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33</TotalTime>
  <Words>551</Words>
  <Application>Microsoft Office PowerPoint</Application>
  <PresentationFormat>Экран (4:3)</PresentationFormat>
  <Paragraphs>147</Paragraphs>
  <Slides>17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Soho</vt:lpstr>
      <vt:lpstr>Строение клетки.  Цитоплазма и её органоиды.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Различия между растительной и животной клетками</vt:lpstr>
      <vt:lpstr>Презентация PowerPoint</vt:lpstr>
      <vt:lpstr>Презентация PowerPoint</vt:lpstr>
      <vt:lpstr>     Митохондрии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Строение клетки.  Цитоплазма и её органоиды.</dc:title>
  <dc:creator>XXX</dc:creator>
  <cp:lastModifiedBy>XXX</cp:lastModifiedBy>
  <cp:revision>9</cp:revision>
  <dcterms:created xsi:type="dcterms:W3CDTF">2017-02-12T09:48:13Z</dcterms:created>
  <dcterms:modified xsi:type="dcterms:W3CDTF">2017-02-12T10:22:04Z</dcterms:modified>
</cp:coreProperties>
</file>